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DCB6-6AA4-45BF-B86F-00267C5F533F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C0C99-196B-4DCA-A73A-474F70CE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DCA6-0EA5-4453-8D3A-68B2567BBD54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9D7B-7070-419A-AF88-6301AF61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7AF-0B2B-4E7E-BDE4-756203556DC3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3DF-3228-457E-AE38-971BC1EC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D5CC-8EF2-4E87-BE87-BD49CA4D4900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9260-8420-4CFE-B5B4-84AADF0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BC36D-8C14-4B2A-8F91-C8F77EE7997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BBC4-9838-4A11-9299-F6D1EC11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C848-13A8-4CC5-91B7-46ACF4788A8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047-4A93-418D-BC12-7C326D98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38A6B-6E96-4ED6-9453-5E6E72689B93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CA14C-824B-45EE-A46F-5D02E14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F43-1669-4207-93C4-FD86388FB409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B46-E37E-4BE7-AC38-89520231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85BE0-2327-45FC-95BB-9173BDB7E74A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16935-7F90-4BA7-89B7-5525ED4F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17E4-3D4E-4B78-8C3D-A7D4B51394BC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A8EEE-648B-4212-BC77-102F6861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E8205-851A-44B0-926F-66F13B389847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E5B99-4861-4C0C-8D8D-A0C2E79C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01AF03-F30E-4800-8D4A-31ED45A03646}" type="datetimeFigureOut">
              <a:rPr lang="en-US"/>
              <a:pPr>
                <a:defRPr/>
              </a:pPr>
              <a:t>11/9/2012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D183F6-41B9-4B65-9591-00B5352F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mtClean="0"/>
              <a:t>Lecture 8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latin typeface="Comic Sans MS" pitchFamily="66" charset="0"/>
              </a:rPr>
              <a:t>λ</a:t>
            </a:r>
            <a:r>
              <a:rPr lang="en-US" sz="2400" dirty="0" smtClean="0">
                <a:latin typeface="Comic Sans MS" pitchFamily="66" charset="0"/>
              </a:rPr>
              <a:t>/2 Transmission line resonators</a:t>
            </a:r>
          </a:p>
          <a:p>
            <a:pPr eaLnBrk="1" hangingPunct="1"/>
            <a:r>
              <a:rPr lang="el-GR" sz="2400" dirty="0" smtClean="0">
                <a:latin typeface="Comic Sans MS" pitchFamily="66" charset="0"/>
              </a:rPr>
              <a:t>λ</a:t>
            </a:r>
            <a:r>
              <a:rPr lang="en-US" sz="2400" dirty="0" smtClean="0">
                <a:latin typeface="Comic Sans MS" pitchFamily="66" charset="0"/>
              </a:rPr>
              <a:t>/4 transmission line resonators 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Rectangular cavities 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Circular cavities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TRANSMISSION LINE RESONATORS</a:t>
            </a:r>
            <a:endParaRPr lang="en-US" sz="28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2005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1676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Short-Circuited </a:t>
            </a:r>
            <a:r>
              <a:rPr lang="el-GR" b="1" i="1" dirty="0"/>
              <a:t>λ/2 </a:t>
            </a:r>
            <a:r>
              <a:rPr lang="en-US" b="1" i="1" dirty="0"/>
              <a:t>Line</a:t>
            </a:r>
            <a:endParaRPr lang="en-US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667000"/>
            <a:ext cx="3118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038600"/>
            <a:ext cx="332924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Short-Circuited </a:t>
            </a:r>
            <a:r>
              <a:rPr lang="el-GR" b="1" i="1" dirty="0" smtClean="0"/>
              <a:t>λ/2 </a:t>
            </a:r>
            <a:r>
              <a:rPr lang="en-US" b="1" i="1" dirty="0" smtClean="0"/>
              <a:t>Line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95400" y="1143000"/>
          <a:ext cx="5816600" cy="914400"/>
        </p:xfrm>
        <a:graphic>
          <a:graphicData uri="http://schemas.openxmlformats.org/presentationml/2006/ole">
            <p:oleObj spid="_x0000_s30722" name="Equation" r:id="rId3" imgW="2908080" imgH="457200" progId="Equation.DSMT4">
              <p:embed/>
            </p:oleObj>
          </a:graphicData>
        </a:graphic>
      </p:graphicFrame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438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362200"/>
            <a:ext cx="15562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/>
          <p:cNvSpPr/>
          <p:nvPr/>
        </p:nvSpPr>
        <p:spPr>
          <a:xfrm>
            <a:off x="3886200" y="25908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200400"/>
            <a:ext cx="435273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3962400"/>
            <a:ext cx="4743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048000" y="4724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276600" y="4800600"/>
          <a:ext cx="533400" cy="346710"/>
        </p:xfrm>
        <a:graphic>
          <a:graphicData uri="http://schemas.openxmlformats.org/presentationml/2006/ole">
            <p:oleObj spid="_x0000_s30727" name="Equation" r:id="rId8" imgW="253800" imgH="164880" progId="Equation.DSMT4">
              <p:embed/>
            </p:oleObj>
          </a:graphicData>
        </a:graphic>
      </p:graphicFrame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5181600"/>
            <a:ext cx="215776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1" y="4876801"/>
            <a:ext cx="838199" cy="41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48600" y="4800600"/>
            <a:ext cx="1009393" cy="62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62800" y="5410200"/>
            <a:ext cx="955672" cy="65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62400" y="6096000"/>
            <a:ext cx="215840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Левая фигурная скобка 17"/>
          <p:cNvSpPr/>
          <p:nvPr/>
        </p:nvSpPr>
        <p:spPr>
          <a:xfrm>
            <a:off x="6324600" y="4876800"/>
            <a:ext cx="514592" cy="8669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Short-Circuited </a:t>
            </a:r>
            <a:r>
              <a:rPr lang="el-GR" b="1" i="1" dirty="0" smtClean="0"/>
              <a:t>λ/4 </a:t>
            </a:r>
            <a:r>
              <a:rPr lang="en-US" b="1" i="1" dirty="0" smtClean="0"/>
              <a:t>Line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292495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828800"/>
            <a:ext cx="3128669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276600"/>
            <a:ext cx="475210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343400"/>
            <a:ext cx="478600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191000"/>
            <a:ext cx="2578806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5257800"/>
            <a:ext cx="1295400" cy="71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5334000"/>
            <a:ext cx="150795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5410200"/>
            <a:ext cx="124822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1800" y="6019800"/>
            <a:ext cx="346509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низ 14"/>
          <p:cNvSpPr/>
          <p:nvPr/>
        </p:nvSpPr>
        <p:spPr>
          <a:xfrm flipV="1">
            <a:off x="7696200" y="5105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6600" y="624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 resonance cit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Open-Circuited </a:t>
            </a:r>
            <a:r>
              <a:rPr lang="el-GR" b="1" i="1" dirty="0" smtClean="0"/>
              <a:t>λ/2 </a:t>
            </a:r>
            <a:r>
              <a:rPr lang="en-US" b="1" i="1" dirty="0" smtClean="0"/>
              <a:t>Line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09800"/>
            <a:ext cx="3152339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6400"/>
            <a:ext cx="4299239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667000"/>
            <a:ext cx="1733452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352800"/>
            <a:ext cx="250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4114800"/>
            <a:ext cx="287914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5029200"/>
            <a:ext cx="117459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5105400"/>
            <a:ext cx="123274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5105400"/>
            <a:ext cx="10928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76400" y="5943600"/>
            <a:ext cx="258708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Cavity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1813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5451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133600"/>
            <a:ext cx="270136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048000"/>
            <a:ext cx="335060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4114800"/>
            <a:ext cx="443990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Unloaded Q of the TE</a:t>
            </a:r>
            <a:r>
              <a:rPr lang="en-US" b="1" baseline="-25000" dirty="0" smtClean="0"/>
              <a:t>10L</a:t>
            </a:r>
            <a:r>
              <a:rPr lang="en-US" b="1" dirty="0" smtClean="0"/>
              <a:t> </a:t>
            </a:r>
            <a:r>
              <a:rPr lang="en-US" b="1" i="1" dirty="0" smtClean="0"/>
              <a:t>Mode</a:t>
            </a:r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249674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52600"/>
            <a:ext cx="235779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4343400" y="2286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2977" y="3581400"/>
            <a:ext cx="253511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799" y="4419600"/>
            <a:ext cx="44033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876800"/>
            <a:ext cx="25196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5791200" y="5791200"/>
            <a:ext cx="2133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Plz</a:t>
            </a:r>
            <a:r>
              <a:rPr lang="en-US" dirty="0" smtClean="0"/>
              <a:t> check ex.6.3 P287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CIRCULAR WAVEGUIDE CAVITY RESONATORS</a:t>
            </a:r>
            <a:endParaRPr lang="en-US" sz="28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799"/>
            <a:ext cx="5048250" cy="231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343400"/>
            <a:ext cx="2895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257800"/>
            <a:ext cx="1581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6019800"/>
            <a:ext cx="25431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5181600"/>
            <a:ext cx="1590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5943600"/>
            <a:ext cx="2438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0" y="48006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 mode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47244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TM mode</a:t>
            </a:r>
            <a:endParaRPr lang="en-US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648200" y="49530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758</TotalTime>
  <Words>60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Equation</vt:lpstr>
      <vt:lpstr>Microwave Devices E511</vt:lpstr>
      <vt:lpstr>Agenda </vt:lpstr>
      <vt:lpstr>TRANSMISSION LINE RESONATORS</vt:lpstr>
      <vt:lpstr>Short-Circuited λ/2 Line </vt:lpstr>
      <vt:lpstr>Short-Circuited λ/4 Line</vt:lpstr>
      <vt:lpstr>Open-Circuited λ/2 Line</vt:lpstr>
      <vt:lpstr>Rectangular Cavity</vt:lpstr>
      <vt:lpstr>Unloaded Q of the TE10L Mode</vt:lpstr>
      <vt:lpstr>CIRCULAR WAVEGUIDE CAVITY RESONATORS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81</cp:revision>
  <dcterms:created xsi:type="dcterms:W3CDTF">2012-09-19T18:03:13Z</dcterms:created>
  <dcterms:modified xsi:type="dcterms:W3CDTF">2012-11-09T16:02:06Z</dcterms:modified>
</cp:coreProperties>
</file>